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57" r:id="rId3"/>
    <p:sldId id="390" r:id="rId4"/>
    <p:sldId id="389" r:id="rId5"/>
    <p:sldId id="383" r:id="rId6"/>
    <p:sldId id="393" r:id="rId7"/>
    <p:sldId id="395" r:id="rId8"/>
    <p:sldId id="398" r:id="rId9"/>
    <p:sldId id="399" r:id="rId10"/>
    <p:sldId id="401" r:id="rId11"/>
    <p:sldId id="426" r:id="rId12"/>
    <p:sldId id="427" r:id="rId13"/>
    <p:sldId id="428" r:id="rId14"/>
    <p:sldId id="429" r:id="rId15"/>
    <p:sldId id="403" r:id="rId16"/>
    <p:sldId id="404" r:id="rId17"/>
    <p:sldId id="405" r:id="rId18"/>
    <p:sldId id="406" r:id="rId19"/>
    <p:sldId id="407" r:id="rId20"/>
    <p:sldId id="430" r:id="rId21"/>
    <p:sldId id="402" r:id="rId22"/>
    <p:sldId id="417" r:id="rId23"/>
    <p:sldId id="431" r:id="rId24"/>
    <p:sldId id="418" r:id="rId25"/>
    <p:sldId id="442" r:id="rId26"/>
    <p:sldId id="409" r:id="rId27"/>
    <p:sldId id="410" r:id="rId28"/>
    <p:sldId id="411" r:id="rId29"/>
    <p:sldId id="432" r:id="rId30"/>
    <p:sldId id="412" r:id="rId31"/>
    <p:sldId id="433" r:id="rId32"/>
    <p:sldId id="413" r:id="rId33"/>
    <p:sldId id="434" r:id="rId34"/>
    <p:sldId id="414" r:id="rId35"/>
    <p:sldId id="435" r:id="rId36"/>
    <p:sldId id="415" r:id="rId37"/>
    <p:sldId id="416" r:id="rId38"/>
    <p:sldId id="439" r:id="rId39"/>
    <p:sldId id="441" r:id="rId40"/>
    <p:sldId id="443" r:id="rId41"/>
    <p:sldId id="440" r:id="rId42"/>
    <p:sldId id="419" r:id="rId43"/>
    <p:sldId id="420" r:id="rId44"/>
    <p:sldId id="421" r:id="rId45"/>
    <p:sldId id="422" r:id="rId46"/>
    <p:sldId id="436" r:id="rId47"/>
    <p:sldId id="438" r:id="rId48"/>
    <p:sldId id="444" r:id="rId49"/>
    <p:sldId id="445" r:id="rId50"/>
    <p:sldId id="437" r:id="rId51"/>
    <p:sldId id="42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03" autoAdjust="0"/>
    <p:restoredTop sz="76067" autoAdjust="0"/>
  </p:normalViewPr>
  <p:slideViewPr>
    <p:cSldViewPr snapToGrid="0" snapToObjects="1">
      <p:cViewPr varScale="1">
        <p:scale>
          <a:sx n="71" d="100"/>
          <a:sy n="71" d="100"/>
        </p:scale>
        <p:origin x="20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8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4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Decision Theory &amp; </a:t>
            </a:r>
          </a:p>
          <a:p>
            <a:r>
              <a:rPr lang="en-US" b="1" dirty="0"/>
              <a:t>Game Theory 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28 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Basic Decision Theory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355105"/>
            <a:ext cx="5544067" cy="5288202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We can express taking actions in a world with uncertainty via </a:t>
            </a:r>
            <a:r>
              <a:rPr lang="en-US" sz="2000" i="1" dirty="0"/>
              <a:t>decision trees</a:t>
            </a:r>
            <a:endParaRPr lang="en-US" sz="2000" dirty="0"/>
          </a:p>
          <a:p>
            <a:pPr>
              <a:lnSpc>
                <a:spcPct val="140000"/>
              </a:lnSpc>
            </a:pPr>
            <a:r>
              <a:rPr lang="en-US" sz="2000" dirty="0"/>
              <a:t>Decisions trees are temporally-ordered nodes where each level corresponds to alternating: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Decision nodes – </a:t>
            </a:r>
            <a:r>
              <a:rPr lang="en-US" dirty="0"/>
              <a:t>state of the system; outgoing edges represent different actions</a:t>
            </a:r>
            <a:endParaRPr lang="en-US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Chance nodes – </a:t>
            </a:r>
            <a:r>
              <a:rPr lang="en-US" dirty="0"/>
              <a:t>probability distributions over outcomes; outgoing edges represent reachable states with some probability</a:t>
            </a:r>
            <a:endParaRPr lang="en-US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Reward nodes </a:t>
            </a:r>
            <a:r>
              <a:rPr lang="en-US" dirty="0"/>
              <a:t>– utility obtained from following the path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F66F5B-2787-4742-802F-64CB13958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9F68555-C55F-5A45-932E-445DFFC9D867}"/>
              </a:ext>
            </a:extLst>
          </p:cNvPr>
          <p:cNvSpPr/>
          <p:nvPr/>
        </p:nvSpPr>
        <p:spPr>
          <a:xfrm>
            <a:off x="560239" y="2105636"/>
            <a:ext cx="1501644" cy="121415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9711-CFD5-B047-9D82-EAC1F38A41D4}"/>
              </a:ext>
            </a:extLst>
          </p:cNvPr>
          <p:cNvSpPr/>
          <p:nvPr/>
        </p:nvSpPr>
        <p:spPr>
          <a:xfrm>
            <a:off x="6750974" y="2144258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ED1C1-3C71-4848-A442-6AC91B1BF091}"/>
              </a:ext>
            </a:extLst>
          </p:cNvPr>
          <p:cNvSpPr/>
          <p:nvPr/>
        </p:nvSpPr>
        <p:spPr>
          <a:xfrm>
            <a:off x="10062422" y="2171566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6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9F68555-C55F-5A45-932E-445DFFC9D867}"/>
              </a:ext>
            </a:extLst>
          </p:cNvPr>
          <p:cNvSpPr/>
          <p:nvPr/>
        </p:nvSpPr>
        <p:spPr>
          <a:xfrm>
            <a:off x="452665" y="3575850"/>
            <a:ext cx="712747" cy="121415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9711-CFD5-B047-9D82-EAC1F38A41D4}"/>
              </a:ext>
            </a:extLst>
          </p:cNvPr>
          <p:cNvSpPr/>
          <p:nvPr/>
        </p:nvSpPr>
        <p:spPr>
          <a:xfrm>
            <a:off x="7073701" y="2144258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ED1C1-3C71-4848-A442-6AC91B1BF091}"/>
              </a:ext>
            </a:extLst>
          </p:cNvPr>
          <p:cNvSpPr/>
          <p:nvPr/>
        </p:nvSpPr>
        <p:spPr>
          <a:xfrm>
            <a:off x="10277573" y="2171566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9F68555-C55F-5A45-932E-445DFFC9D867}"/>
              </a:ext>
            </a:extLst>
          </p:cNvPr>
          <p:cNvSpPr/>
          <p:nvPr/>
        </p:nvSpPr>
        <p:spPr>
          <a:xfrm>
            <a:off x="125503" y="4595776"/>
            <a:ext cx="712747" cy="60660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ED1C1-3C71-4848-A442-6AC91B1BF091}"/>
              </a:ext>
            </a:extLst>
          </p:cNvPr>
          <p:cNvSpPr/>
          <p:nvPr/>
        </p:nvSpPr>
        <p:spPr>
          <a:xfrm>
            <a:off x="11245761" y="2171566"/>
            <a:ext cx="707094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DAA1E8-A7DF-5F41-AE83-19EC48B00950}"/>
              </a:ext>
            </a:extLst>
          </p:cNvPr>
          <p:cNvSpPr txBox="1">
            <a:spLocks/>
          </p:cNvSpPr>
          <p:nvPr/>
        </p:nvSpPr>
        <p:spPr>
          <a:xfrm>
            <a:off x="6316238" y="4899079"/>
            <a:ext cx="5617711" cy="863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Sum of the utility of actions taken.</a:t>
            </a:r>
          </a:p>
        </p:txBody>
      </p:sp>
    </p:spTree>
    <p:extLst>
      <p:ext uri="{BB962C8B-B14F-4D97-AF65-F5344CB8AC3E}">
        <p14:creationId xmlns:p14="http://schemas.microsoft.com/office/powerpoint/2010/main" val="1830894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EDBE-9976-AB46-ADA8-B9B5810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Buying a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8D1-9989-404C-A91E-F6DFF76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</a:t>
            </a:r>
            <a:r>
              <a:rPr lang="en-US" dirty="0"/>
              <a:t> between 2 cars (C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), which can each be good (+) or bad (-)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tests that cost $$:  (T</a:t>
            </a:r>
            <a:r>
              <a:rPr lang="en-US" baseline="-25000" dirty="0"/>
              <a:t>1</a:t>
            </a:r>
            <a:r>
              <a:rPr lang="en-US" dirty="0"/>
              <a:t> : $50, T</a:t>
            </a:r>
            <a:r>
              <a:rPr lang="en-US" baseline="-25000" dirty="0"/>
              <a:t>2</a:t>
            </a:r>
            <a:r>
              <a:rPr lang="en-US" dirty="0"/>
              <a:t>: $20)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costs $500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$700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costs $250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buy exactly one car and can perform at most one test before buying.</a:t>
            </a:r>
          </a:p>
        </p:txBody>
      </p:sp>
    </p:spTree>
    <p:extLst>
      <p:ext uri="{BB962C8B-B14F-4D97-AF65-F5344CB8AC3E}">
        <p14:creationId xmlns:p14="http://schemas.microsoft.com/office/powerpoint/2010/main" val="131291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EDBE-9976-AB46-ADA8-B9B5810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Buying a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8D1-9989-404C-A91E-F6DFF76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</a:t>
            </a:r>
            <a:r>
              <a:rPr lang="en-US" b="1" dirty="0"/>
              <a:t> between 2 cars (C</a:t>
            </a:r>
            <a:r>
              <a:rPr lang="en-US" b="1" baseline="-25000" dirty="0"/>
              <a:t>1</a:t>
            </a:r>
            <a:r>
              <a:rPr lang="en-US" b="1" dirty="0"/>
              <a:t> and C</a:t>
            </a:r>
            <a:r>
              <a:rPr lang="en-US" b="1" baseline="-25000" dirty="0"/>
              <a:t>2</a:t>
            </a:r>
            <a:r>
              <a:rPr lang="en-US" b="1" dirty="0"/>
              <a:t>), which can each be good (+) or bad (-)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tests for each car that cost $$:  (T</a:t>
            </a:r>
            <a:r>
              <a:rPr lang="en-US" baseline="-25000" dirty="0"/>
              <a:t>1</a:t>
            </a:r>
            <a:r>
              <a:rPr lang="en-US" dirty="0"/>
              <a:t> : $50, T</a:t>
            </a:r>
            <a:r>
              <a:rPr lang="en-US" baseline="-25000" dirty="0"/>
              <a:t>2</a:t>
            </a:r>
            <a:r>
              <a:rPr lang="en-US" dirty="0"/>
              <a:t>: $20)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costs $500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$700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costs $250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buy exactly one car and can perform at most one test before buying.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FF680-8BC4-1441-B138-30E0328C4CFC}"/>
              </a:ext>
            </a:extLst>
          </p:cNvPr>
          <p:cNvSpPr txBox="1"/>
          <p:nvPr/>
        </p:nvSpPr>
        <p:spPr>
          <a:xfrm>
            <a:off x="7404848" y="83146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1</a:t>
            </a:r>
            <a:r>
              <a:rPr lang="en-US" b="1" dirty="0"/>
              <a:t> = +) = 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98CF8-871D-6144-ACE9-A0C872CC864C}"/>
              </a:ext>
            </a:extLst>
          </p:cNvPr>
          <p:cNvSpPr txBox="1"/>
          <p:nvPr/>
        </p:nvSpPr>
        <p:spPr>
          <a:xfrm>
            <a:off x="9592702" y="83146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2</a:t>
            </a:r>
            <a:r>
              <a:rPr lang="en-US" b="1" dirty="0"/>
              <a:t> = +) = 0.8</a:t>
            </a:r>
          </a:p>
        </p:txBody>
      </p:sp>
    </p:spTree>
    <p:extLst>
      <p:ext uri="{BB962C8B-B14F-4D97-AF65-F5344CB8AC3E}">
        <p14:creationId xmlns:p14="http://schemas.microsoft.com/office/powerpoint/2010/main" val="553039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EDBE-9976-AB46-ADA8-B9B5810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Buying a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8D1-9989-404C-A91E-F6DFF76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</a:t>
            </a:r>
            <a:r>
              <a:rPr lang="en-US" dirty="0"/>
              <a:t> between 2 cars (C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), which can each be good (+) or bad (-)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One test for each car that cost $$:  (T</a:t>
            </a:r>
            <a:r>
              <a:rPr lang="en-US" b="1" baseline="-25000" dirty="0"/>
              <a:t>1 </a:t>
            </a:r>
            <a:r>
              <a:rPr lang="en-US" b="1" dirty="0"/>
              <a:t>: $50, T</a:t>
            </a:r>
            <a:r>
              <a:rPr lang="en-US" b="1" baseline="-25000" dirty="0"/>
              <a:t>2</a:t>
            </a:r>
            <a:r>
              <a:rPr lang="en-US" b="1" dirty="0"/>
              <a:t>: $20)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costs $500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$700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costs $250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buy exactly one car and can perform at most one test before buying.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FF680-8BC4-1441-B138-30E0328C4CFC}"/>
              </a:ext>
            </a:extLst>
          </p:cNvPr>
          <p:cNvSpPr txBox="1"/>
          <p:nvPr/>
        </p:nvSpPr>
        <p:spPr>
          <a:xfrm>
            <a:off x="7404848" y="83146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1</a:t>
            </a:r>
            <a:r>
              <a:rPr lang="en-US" b="1" dirty="0"/>
              <a:t> = +) = 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98CF8-871D-6144-ACE9-A0C872CC864C}"/>
              </a:ext>
            </a:extLst>
          </p:cNvPr>
          <p:cNvSpPr txBox="1"/>
          <p:nvPr/>
        </p:nvSpPr>
        <p:spPr>
          <a:xfrm>
            <a:off x="9592702" y="83146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2</a:t>
            </a:r>
            <a:r>
              <a:rPr lang="en-US" b="1" dirty="0"/>
              <a:t> = +) = 0.8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76DD6-C8C9-F24C-9318-F45A6195D412}"/>
              </a:ext>
            </a:extLst>
          </p:cNvPr>
          <p:cNvSpPr txBox="1"/>
          <p:nvPr/>
        </p:nvSpPr>
        <p:spPr>
          <a:xfrm>
            <a:off x="6729983" y="167050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1</a:t>
            </a:r>
            <a:r>
              <a:rPr lang="en-US" b="1" dirty="0"/>
              <a:t> = + | C</a:t>
            </a:r>
            <a:r>
              <a:rPr lang="en-US" b="1" baseline="-25000" dirty="0"/>
              <a:t>1</a:t>
            </a:r>
            <a:r>
              <a:rPr lang="en-US" b="1" dirty="0"/>
              <a:t> = +) = 0.8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1BAE5-D473-A540-8BFE-6565EBD90C99}"/>
              </a:ext>
            </a:extLst>
          </p:cNvPr>
          <p:cNvSpPr txBox="1"/>
          <p:nvPr/>
        </p:nvSpPr>
        <p:spPr>
          <a:xfrm>
            <a:off x="9236033" y="1670503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1</a:t>
            </a:r>
            <a:r>
              <a:rPr lang="en-US" b="1" dirty="0"/>
              <a:t> = - | C</a:t>
            </a:r>
            <a:r>
              <a:rPr lang="en-US" b="1" baseline="-25000" dirty="0"/>
              <a:t>1</a:t>
            </a:r>
            <a:r>
              <a:rPr lang="en-US" b="1" dirty="0"/>
              <a:t> = -) = 0.65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30AC2-110B-E942-9308-34A6D2F80C32}"/>
              </a:ext>
            </a:extLst>
          </p:cNvPr>
          <p:cNvSpPr txBox="1"/>
          <p:nvPr/>
        </p:nvSpPr>
        <p:spPr>
          <a:xfrm>
            <a:off x="6729983" y="2093193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2</a:t>
            </a:r>
            <a:r>
              <a:rPr lang="en-US" b="1" dirty="0"/>
              <a:t> = + | C</a:t>
            </a:r>
            <a:r>
              <a:rPr lang="en-US" b="1" baseline="-25000" dirty="0"/>
              <a:t>2</a:t>
            </a:r>
            <a:r>
              <a:rPr lang="en-US" b="1" dirty="0"/>
              <a:t> = +)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1B8F4-32B8-7D4A-9A24-D2E04629C377}"/>
              </a:ext>
            </a:extLst>
          </p:cNvPr>
          <p:cNvSpPr txBox="1"/>
          <p:nvPr/>
        </p:nvSpPr>
        <p:spPr>
          <a:xfrm>
            <a:off x="9236033" y="210730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2</a:t>
            </a:r>
            <a:r>
              <a:rPr lang="en-US" b="1" dirty="0"/>
              <a:t> = + | C</a:t>
            </a:r>
            <a:r>
              <a:rPr lang="en-US" b="1" baseline="-25000" dirty="0"/>
              <a:t>2</a:t>
            </a:r>
            <a:r>
              <a:rPr lang="en-US" b="1" dirty="0"/>
              <a:t> = +) = 0.7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EAB0-1093-C642-A4A4-2427B9E2D156}"/>
              </a:ext>
            </a:extLst>
          </p:cNvPr>
          <p:cNvSpPr txBox="1"/>
          <p:nvPr/>
        </p:nvSpPr>
        <p:spPr>
          <a:xfrm>
            <a:off x="804439" y="6273975"/>
            <a:ext cx="1111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What are the expected costs of C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 and C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 assuming you run no tests? (Board 1)</a:t>
            </a:r>
          </a:p>
        </p:txBody>
      </p:sp>
    </p:spTree>
    <p:extLst>
      <p:ext uri="{BB962C8B-B14F-4D97-AF65-F5344CB8AC3E}">
        <p14:creationId xmlns:p14="http://schemas.microsoft.com/office/powerpoint/2010/main" val="83443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404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E04A0C-00F2-7A4D-97C2-DC5BC7DC1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996" y="814037"/>
            <a:ext cx="11288007" cy="553297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5E9A87-457F-D641-B58D-FB060D5682A7}"/>
              </a:ext>
            </a:extLst>
          </p:cNvPr>
          <p:cNvSpPr/>
          <p:nvPr/>
        </p:nvSpPr>
        <p:spPr>
          <a:xfrm>
            <a:off x="451996" y="1065051"/>
            <a:ext cx="4084145" cy="55329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0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404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1A21C3-E570-094C-A92C-FADA9617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51" y="699247"/>
            <a:ext cx="9848420" cy="5388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FE0F4F-EFBB-444C-88D5-9AC66A52F1D9}"/>
              </a:ext>
            </a:extLst>
          </p:cNvPr>
          <p:cNvSpPr txBox="1"/>
          <p:nvPr/>
        </p:nvSpPr>
        <p:spPr>
          <a:xfrm>
            <a:off x="804439" y="6273975"/>
            <a:ext cx="1111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What is the expected cost of buying C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 and C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 assuming you run T</a:t>
            </a:r>
            <a:r>
              <a:rPr lang="en-US" baseline="-25000" dirty="0">
                <a:highlight>
                  <a:srgbClr val="FFFF00"/>
                </a:highlight>
              </a:rPr>
              <a:t>1 </a:t>
            </a:r>
            <a:r>
              <a:rPr lang="en-US" i="1" dirty="0">
                <a:highlight>
                  <a:srgbClr val="FFFF00"/>
                </a:highlight>
              </a:rPr>
              <a:t>on C</a:t>
            </a:r>
            <a:r>
              <a:rPr lang="en-US" i="1" baseline="-25000" dirty="0">
                <a:highlight>
                  <a:srgbClr val="FFFF00"/>
                </a:highlight>
              </a:rPr>
              <a:t>1</a:t>
            </a:r>
            <a:r>
              <a:rPr lang="en-US" i="1" dirty="0">
                <a:highlight>
                  <a:srgbClr val="FFFF00"/>
                </a:highlight>
              </a:rPr>
              <a:t>?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r>
              <a:rPr lang="en-US" dirty="0">
                <a:highlight>
                  <a:srgbClr val="FFFF00"/>
                </a:highlight>
              </a:rPr>
              <a:t>Set up decision between T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 and T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 (Board 2)</a:t>
            </a:r>
          </a:p>
        </p:txBody>
      </p:sp>
    </p:spTree>
    <p:extLst>
      <p:ext uri="{BB962C8B-B14F-4D97-AF65-F5344CB8AC3E}">
        <p14:creationId xmlns:p14="http://schemas.microsoft.com/office/powerpoint/2010/main" val="303644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Wrapping up reasoning under uncertain </a:t>
            </a:r>
            <a:r>
              <a:rPr lang="en-US" sz="2400" i="1" dirty="0"/>
              <a:t>state</a:t>
            </a:r>
            <a:r>
              <a:rPr lang="en-US" sz="2400" dirty="0"/>
              <a:t> today</a:t>
            </a:r>
          </a:p>
          <a:p>
            <a:r>
              <a:rPr lang="en-US" sz="2400" dirty="0"/>
              <a:t>Introduce taking actions in the presence of uncertainty. </a:t>
            </a:r>
          </a:p>
          <a:p>
            <a:r>
              <a:rPr lang="en-US" sz="2400" dirty="0"/>
              <a:t>Elementary decision theory </a:t>
            </a:r>
          </a:p>
          <a:p>
            <a:r>
              <a:rPr lang="en-US" sz="2400" dirty="0"/>
              <a:t>Elementary game theory (making decisions given a game)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411B-A458-3849-9AF9-0B9A1195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uncertainty comes from another agent’s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6C2BE-5B9A-D04F-8F3B-B8ACDEBE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 example:  taking an action in one branch closes off possibilities in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comes from the resulting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released due to release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mutation! </a:t>
            </a:r>
            <a:r>
              <a:rPr lang="en-US" dirty="0">
                <a:sym typeface="Wingdings" pitchFamily="2" charset="2"/>
              </a:rPr>
              <a:t> these are all possible worlds where you are the only agent</a:t>
            </a:r>
          </a:p>
          <a:p>
            <a:r>
              <a:rPr lang="en-US" dirty="0">
                <a:sym typeface="Wingdings" pitchFamily="2" charset="2"/>
              </a:rPr>
              <a:t>How to reason when there are other agents’ actions?</a:t>
            </a:r>
          </a:p>
          <a:p>
            <a:r>
              <a:rPr lang="en-US" dirty="0">
                <a:sym typeface="Wingdings" pitchFamily="2" charset="2"/>
              </a:rPr>
              <a:t>	Game theory!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1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98187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1AF8AA26-0353-8C49-8CA6-8554C628E603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Collective cost?</a:t>
            </a:r>
          </a:p>
        </p:txBody>
      </p:sp>
    </p:spTree>
    <p:extLst>
      <p:ext uri="{BB962C8B-B14F-4D97-AF65-F5344CB8AC3E}">
        <p14:creationId xmlns:p14="http://schemas.microsoft.com/office/powerpoint/2010/main" val="14201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867482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-7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-7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-20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814B1-052D-D641-97BA-3B5BE55568CA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172EDB8-C2CC-9445-AB97-BE537FA65867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Collective cost?</a:t>
            </a:r>
          </a:p>
        </p:txBody>
      </p:sp>
    </p:spTree>
    <p:extLst>
      <p:ext uri="{BB962C8B-B14F-4D97-AF65-F5344CB8AC3E}">
        <p14:creationId xmlns:p14="http://schemas.microsoft.com/office/powerpoint/2010/main" val="2415903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0AC5E330-DB27-EE40-9736-994AF1A9ECA3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Individual Cost?</a:t>
            </a:r>
          </a:p>
        </p:txBody>
      </p:sp>
    </p:spTree>
    <p:extLst>
      <p:ext uri="{BB962C8B-B14F-4D97-AF65-F5344CB8AC3E}">
        <p14:creationId xmlns:p14="http://schemas.microsoft.com/office/powerpoint/2010/main" val="1099984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90442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814B1-052D-D641-97BA-3B5BE55568CA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172EDB8-C2CC-9445-AB97-BE537FA65867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Individual cost?</a:t>
            </a:r>
          </a:p>
        </p:txBody>
      </p:sp>
    </p:spTree>
    <p:extLst>
      <p:ext uri="{BB962C8B-B14F-4D97-AF65-F5344CB8AC3E}">
        <p14:creationId xmlns:p14="http://schemas.microsoft.com/office/powerpoint/2010/main" val="400734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198406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-5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-10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814B1-052D-D641-97BA-3B5BE55568CA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172EDB8-C2CC-9445-AB97-BE537FA65867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Individual cost?</a:t>
            </a:r>
          </a:p>
        </p:txBody>
      </p:sp>
    </p:spTree>
    <p:extLst>
      <p:ext uri="{BB962C8B-B14F-4D97-AF65-F5344CB8AC3E}">
        <p14:creationId xmlns:p14="http://schemas.microsoft.com/office/powerpoint/2010/main" val="436011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4480A-844E-0345-8080-400E31B98E54}"/>
              </a:ext>
            </a:extLst>
          </p:cNvPr>
          <p:cNvCxnSpPr/>
          <p:nvPr/>
        </p:nvCxnSpPr>
        <p:spPr>
          <a:xfrm>
            <a:off x="5862918" y="4715435"/>
            <a:ext cx="100404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52EB25-684B-8646-85A3-A250C11DEDA1}"/>
              </a:ext>
            </a:extLst>
          </p:cNvPr>
          <p:cNvCxnSpPr/>
          <p:nvPr/>
        </p:nvCxnSpPr>
        <p:spPr>
          <a:xfrm>
            <a:off x="5862918" y="5459505"/>
            <a:ext cx="100404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123E8-325B-E24C-837B-A92818CA1836}"/>
              </a:ext>
            </a:extLst>
          </p:cNvPr>
          <p:cNvSpPr/>
          <p:nvPr/>
        </p:nvSpPr>
        <p:spPr>
          <a:xfrm>
            <a:off x="2234092" y="3444031"/>
            <a:ext cx="7723816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DF5EFE-C42A-A445-BA36-B1D3FAE2CBBB}"/>
              </a:ext>
            </a:extLst>
          </p:cNvPr>
          <p:cNvSpPr/>
          <p:nvPr/>
        </p:nvSpPr>
        <p:spPr>
          <a:xfrm rot="16200000">
            <a:off x="-21579" y="4764835"/>
            <a:ext cx="3069574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D3881-075E-A34A-81CB-186AFF997EE5}"/>
              </a:ext>
            </a:extLst>
          </p:cNvPr>
          <p:cNvSpPr txBox="1"/>
          <p:nvPr/>
        </p:nvSpPr>
        <p:spPr>
          <a:xfrm>
            <a:off x="10225793" y="3637326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Decision/action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E6F4E-430C-734D-8886-3EE8C78A03CF}"/>
              </a:ext>
            </a:extLst>
          </p:cNvPr>
          <p:cNvSpPr txBox="1"/>
          <p:nvPr/>
        </p:nvSpPr>
        <p:spPr>
          <a:xfrm rot="17637797">
            <a:off x="-340069" y="4940201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3021241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4480A-844E-0345-8080-400E31B98E54}"/>
              </a:ext>
            </a:extLst>
          </p:cNvPr>
          <p:cNvCxnSpPr>
            <a:cxnSpLocks/>
          </p:cNvCxnSpPr>
          <p:nvPr/>
        </p:nvCxnSpPr>
        <p:spPr>
          <a:xfrm>
            <a:off x="5091954" y="4701988"/>
            <a:ext cx="0" cy="1052814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123E8-325B-E24C-837B-A92818CA1836}"/>
              </a:ext>
            </a:extLst>
          </p:cNvPr>
          <p:cNvSpPr/>
          <p:nvPr/>
        </p:nvSpPr>
        <p:spPr>
          <a:xfrm>
            <a:off x="2234092" y="3444031"/>
            <a:ext cx="7723816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D3881-075E-A34A-81CB-186AFF997EE5}"/>
              </a:ext>
            </a:extLst>
          </p:cNvPr>
          <p:cNvSpPr txBox="1"/>
          <p:nvPr/>
        </p:nvSpPr>
        <p:spPr>
          <a:xfrm rot="17172209">
            <a:off x="-225177" y="4757618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Decision/action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E6F4E-430C-734D-8886-3EE8C78A03CF}"/>
              </a:ext>
            </a:extLst>
          </p:cNvPr>
          <p:cNvSpPr txBox="1"/>
          <p:nvPr/>
        </p:nvSpPr>
        <p:spPr>
          <a:xfrm>
            <a:off x="10361794" y="3582237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2BAEDA-67BA-BC43-83B5-5B52FACD981D}"/>
              </a:ext>
            </a:extLst>
          </p:cNvPr>
          <p:cNvCxnSpPr>
            <a:cxnSpLocks/>
          </p:cNvCxnSpPr>
          <p:nvPr/>
        </p:nvCxnSpPr>
        <p:spPr>
          <a:xfrm>
            <a:off x="9690848" y="4686029"/>
            <a:ext cx="0" cy="1052814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E716BAE-50C0-CE4B-B219-900D541098F6}"/>
              </a:ext>
            </a:extLst>
          </p:cNvPr>
          <p:cNvSpPr/>
          <p:nvPr/>
        </p:nvSpPr>
        <p:spPr>
          <a:xfrm rot="16200000">
            <a:off x="-21579" y="4764835"/>
            <a:ext cx="3069574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2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6D57C3-A659-9F4A-845B-EA43254B774C}"/>
              </a:ext>
            </a:extLst>
          </p:cNvPr>
          <p:cNvCxnSpPr/>
          <p:nvPr/>
        </p:nvCxnSpPr>
        <p:spPr>
          <a:xfrm>
            <a:off x="5952565" y="4700969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B345F11-0F53-BD4E-8A61-4ABBF130C0C1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404DB21-7CF9-C244-AD37-DE505563F3FB}"/>
              </a:ext>
            </a:extLst>
          </p:cNvPr>
          <p:cNvCxnSpPr>
            <a:cxnSpLocks/>
            <a:stCxn id="11" idx="7"/>
            <a:endCxn id="11" idx="2"/>
          </p:cNvCxnSpPr>
          <p:nvPr/>
        </p:nvCxnSpPr>
        <p:spPr>
          <a:xfrm rot="16200000" flipH="1" flipV="1">
            <a:off x="5713687" y="4532784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3660780" y="40751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7883156" y="4067443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12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345F11-0F53-BD4E-8A61-4ABBF130C0C1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3660780" y="40751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7883156" y="4067443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03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BB theory assignment out before next class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Update: bounties for real errors (will not be purposefully introducing errors)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Unlimited retries, soft deadline (recommended) before exam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 to wrap up this unit by Friday.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Next programming assignment out by the end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next week (Wednesday or Friday, to give you time to study)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8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3660780" y="497157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7883156" y="4963911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C567E7-E65C-484F-87E9-9191C8D3C1E1}"/>
              </a:ext>
            </a:extLst>
          </p:cNvPr>
          <p:cNvCxnSpPr/>
          <p:nvPr/>
        </p:nvCxnSpPr>
        <p:spPr>
          <a:xfrm>
            <a:off x="5952565" y="5597437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5629835" y="546846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EC4DDF2-5B13-C84A-92CD-F9CE532F047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13687" y="5429246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8D442B7-D561-BA41-B154-D12ABC415AD5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8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3660780" y="497157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7883156" y="4963911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5629835" y="546846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0A4DDD-5E7D-D843-876D-F534667237B4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66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4180733" y="497157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4055293" y="408332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C567E7-E65C-484F-87E9-9191C8D3C1E1}"/>
              </a:ext>
            </a:extLst>
          </p:cNvPr>
          <p:cNvCxnSpPr>
            <a:cxnSpLocks/>
          </p:cNvCxnSpPr>
          <p:nvPr/>
        </p:nvCxnSpPr>
        <p:spPr>
          <a:xfrm>
            <a:off x="5830824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EC4DDF2-5B13-C84A-92CD-F9CE532F047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13687" y="4514845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92D265A-9906-044D-B67C-EDC32677B5DD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3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4180733" y="497157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4055293" y="408332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BDF4F2-6BDC-2245-9200-F12CD56DE9E2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0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8453424" y="5051261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8330079" y="40857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C567E7-E65C-484F-87E9-9191C8D3C1E1}"/>
              </a:ext>
            </a:extLst>
          </p:cNvPr>
          <p:cNvCxnSpPr>
            <a:cxnSpLocks/>
          </p:cNvCxnSpPr>
          <p:nvPr/>
        </p:nvCxnSpPr>
        <p:spPr>
          <a:xfrm>
            <a:off x="9703567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9502578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EC4DDF2-5B13-C84A-92CD-F9CE532F047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586430" y="4514845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116A7B-85BC-2C4F-8A75-C75C9B0BD7D0}"/>
              </a:ext>
            </a:extLst>
          </p:cNvPr>
          <p:cNvSpPr txBox="1"/>
          <p:nvPr/>
        </p:nvSpPr>
        <p:spPr>
          <a:xfrm>
            <a:off x="3585882" y="6266789"/>
            <a:ext cx="52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as globally optimal case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C53E92-05D9-8D48-94AC-A6F4A22C0038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EFDD8F-3A9A-B54F-BC0A-67CED99E2D1E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81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8453424" y="5051261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8330079" y="40857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9502578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16A7B-85BC-2C4F-8A75-C75C9B0BD7D0}"/>
              </a:ext>
            </a:extLst>
          </p:cNvPr>
          <p:cNvSpPr txBox="1"/>
          <p:nvPr/>
        </p:nvSpPr>
        <p:spPr>
          <a:xfrm>
            <a:off x="3585882" y="6266789"/>
            <a:ext cx="52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as globally optimal case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E16BE7-6C2F-1E4A-92C8-C60395655989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7EEACF-4830-B74E-BDE2-C8BA5478E6E6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53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630130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02CD9E-D103-4442-9CF1-74E10394BE4C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2A4D4-EAB9-8A49-A8AE-FC55091996C3}"/>
              </a:ext>
            </a:extLst>
          </p:cNvPr>
          <p:cNvSpPr/>
          <p:nvPr/>
        </p:nvSpPr>
        <p:spPr>
          <a:xfrm>
            <a:off x="942011" y="4396169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E46021-C898-8B40-A0C6-CC19A14296A0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32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55322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56CA6-464B-3946-9FB1-A9A3910EEEAC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Still collectively optimal?</a:t>
            </a:r>
          </a:p>
        </p:txBody>
      </p:sp>
    </p:spTree>
    <p:extLst>
      <p:ext uri="{BB962C8B-B14F-4D97-AF65-F5344CB8AC3E}">
        <p14:creationId xmlns:p14="http://schemas.microsoft.com/office/powerpoint/2010/main" val="2960280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281011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-15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-15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56CA6-464B-3946-9FB1-A9A3910EEEAC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Still collectively optimal?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AA728-40A2-C243-87FC-B1D28B8494D8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24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974543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56CA6-464B-3946-9FB1-A9A3910EEEAC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Still individually optimal?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DABBCF-6551-1A44-8736-43A19DFEB297}"/>
              </a:ext>
            </a:extLst>
          </p:cNvPr>
          <p:cNvSpPr/>
          <p:nvPr/>
        </p:nvSpPr>
        <p:spPr>
          <a:xfrm>
            <a:off x="6630065" y="4128453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93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3F7D-CDE0-3E42-88FC-AC476F14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single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ABC4-D300-F748-9E20-B5BF5390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agents (“players”)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Take the perspective of a single player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Make one decision, under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revisit game theory and search (e.g., minimax) after introducing reasoning over time</a:t>
            </a:r>
          </a:p>
        </p:txBody>
      </p:sp>
    </p:spTree>
    <p:extLst>
      <p:ext uri="{BB962C8B-B14F-4D97-AF65-F5344CB8AC3E}">
        <p14:creationId xmlns:p14="http://schemas.microsoft.com/office/powerpoint/2010/main" val="1693873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53981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-15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0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-10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56CA6-464B-3946-9FB1-A9A3910EEEAC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Still individually optimal?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DABBCF-6551-1A44-8736-43A19DFEB297}"/>
              </a:ext>
            </a:extLst>
          </p:cNvPr>
          <p:cNvSpPr/>
          <p:nvPr/>
        </p:nvSpPr>
        <p:spPr>
          <a:xfrm>
            <a:off x="2509858" y="5038020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3570BB9-4885-E04F-855B-A6A272681E65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Choice depends on other agent’s actions</a:t>
            </a:r>
          </a:p>
        </p:txBody>
      </p:sp>
    </p:spTree>
    <p:extLst>
      <p:ext uri="{BB962C8B-B14F-4D97-AF65-F5344CB8AC3E}">
        <p14:creationId xmlns:p14="http://schemas.microsoft.com/office/powerpoint/2010/main" val="2086969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F499B-44B9-784C-8002-439191A4B8AB}"/>
              </a:ext>
            </a:extLst>
          </p:cNvPr>
          <p:cNvSpPr txBox="1"/>
          <p:nvPr/>
        </p:nvSpPr>
        <p:spPr>
          <a:xfrm>
            <a:off x="3550024" y="6266789"/>
            <a:ext cx="503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Do on board</a:t>
            </a:r>
          </a:p>
        </p:txBody>
      </p:sp>
    </p:spTree>
    <p:extLst>
      <p:ext uri="{BB962C8B-B14F-4D97-AF65-F5344CB8AC3E}">
        <p14:creationId xmlns:p14="http://schemas.microsoft.com/office/powerpoint/2010/main" val="1016745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128007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BBA217-B973-E449-871E-3B7253BA1F94}"/>
              </a:ext>
            </a:extLst>
          </p:cNvPr>
          <p:cNvCxnSpPr/>
          <p:nvPr/>
        </p:nvCxnSpPr>
        <p:spPr>
          <a:xfrm>
            <a:off x="5952565" y="4700969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E645D7-B237-DE46-A1A1-50A9C5E20069}"/>
              </a:ext>
            </a:extLst>
          </p:cNvPr>
          <p:cNvCxnSpPr>
            <a:cxnSpLocks/>
            <a:stCxn id="11" idx="7"/>
            <a:endCxn id="11" idx="2"/>
          </p:cNvCxnSpPr>
          <p:nvPr/>
        </p:nvCxnSpPr>
        <p:spPr>
          <a:xfrm rot="16200000" flipH="1" flipV="1">
            <a:off x="5713687" y="4532784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4AB56-C21A-6348-BE4A-FDD169A6EAC3}"/>
              </a:ext>
            </a:extLst>
          </p:cNvPr>
          <p:cNvSpPr/>
          <p:nvPr/>
        </p:nvSpPr>
        <p:spPr>
          <a:xfrm>
            <a:off x="3660780" y="40751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BB663-62B9-674F-8B98-73AC17E60A60}"/>
              </a:ext>
            </a:extLst>
          </p:cNvPr>
          <p:cNvSpPr/>
          <p:nvPr/>
        </p:nvSpPr>
        <p:spPr>
          <a:xfrm>
            <a:off x="7883156" y="4067443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87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6849034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4AB56-C21A-6348-BE4A-FDD169A6EAC3}"/>
              </a:ext>
            </a:extLst>
          </p:cNvPr>
          <p:cNvSpPr/>
          <p:nvPr/>
        </p:nvSpPr>
        <p:spPr>
          <a:xfrm>
            <a:off x="3660780" y="40751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BB663-62B9-674F-8B98-73AC17E60A60}"/>
              </a:ext>
            </a:extLst>
          </p:cNvPr>
          <p:cNvSpPr/>
          <p:nvPr/>
        </p:nvSpPr>
        <p:spPr>
          <a:xfrm>
            <a:off x="7883156" y="4067443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F1F067-48BA-2F44-8CF9-72F122176CBA}"/>
              </a:ext>
            </a:extLst>
          </p:cNvPr>
          <p:cNvCxnSpPr/>
          <p:nvPr/>
        </p:nvCxnSpPr>
        <p:spPr>
          <a:xfrm>
            <a:off x="5952565" y="5722942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43B39E4-79B9-5240-BC3C-93F4A1EE4472}"/>
              </a:ext>
            </a:extLst>
          </p:cNvPr>
          <p:cNvSpPr/>
          <p:nvPr/>
        </p:nvSpPr>
        <p:spPr>
          <a:xfrm>
            <a:off x="5629835" y="5593973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BE1DF81-1FF9-F147-89DD-A077AEA17952}"/>
              </a:ext>
            </a:extLst>
          </p:cNvPr>
          <p:cNvCxnSpPr>
            <a:cxnSpLocks/>
            <a:stCxn id="16" idx="7"/>
            <a:endCxn id="16" idx="2"/>
          </p:cNvCxnSpPr>
          <p:nvPr/>
        </p:nvCxnSpPr>
        <p:spPr>
          <a:xfrm rot="16200000" flipH="1" flipV="1">
            <a:off x="5713687" y="5554757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92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6849034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4AB56-C21A-6348-BE4A-FDD169A6EAC3}"/>
              </a:ext>
            </a:extLst>
          </p:cNvPr>
          <p:cNvSpPr/>
          <p:nvPr/>
        </p:nvSpPr>
        <p:spPr>
          <a:xfrm>
            <a:off x="3732496" y="4917786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BB663-62B9-674F-8B98-73AC17E60A60}"/>
              </a:ext>
            </a:extLst>
          </p:cNvPr>
          <p:cNvSpPr/>
          <p:nvPr/>
        </p:nvSpPr>
        <p:spPr>
          <a:xfrm>
            <a:off x="7811440" y="4945982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F1F067-48BA-2F44-8CF9-72F122176CBA}"/>
              </a:ext>
            </a:extLst>
          </p:cNvPr>
          <p:cNvCxnSpPr/>
          <p:nvPr/>
        </p:nvCxnSpPr>
        <p:spPr>
          <a:xfrm>
            <a:off x="5952565" y="5722942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43B39E4-79B9-5240-BC3C-93F4A1EE4472}"/>
              </a:ext>
            </a:extLst>
          </p:cNvPr>
          <p:cNvSpPr/>
          <p:nvPr/>
        </p:nvSpPr>
        <p:spPr>
          <a:xfrm>
            <a:off x="5629835" y="5593973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BE1DF81-1FF9-F147-89DD-A077AEA17952}"/>
              </a:ext>
            </a:extLst>
          </p:cNvPr>
          <p:cNvCxnSpPr>
            <a:cxnSpLocks/>
            <a:stCxn id="16" idx="7"/>
            <a:endCxn id="16" idx="2"/>
          </p:cNvCxnSpPr>
          <p:nvPr/>
        </p:nvCxnSpPr>
        <p:spPr>
          <a:xfrm rot="16200000" flipH="1" flipV="1">
            <a:off x="5713687" y="5554757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60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6849034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4AB56-C21A-6348-BE4A-FDD169A6EAC3}"/>
              </a:ext>
            </a:extLst>
          </p:cNvPr>
          <p:cNvSpPr/>
          <p:nvPr/>
        </p:nvSpPr>
        <p:spPr>
          <a:xfrm>
            <a:off x="3732496" y="4917786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BB663-62B9-674F-8B98-73AC17E60A60}"/>
              </a:ext>
            </a:extLst>
          </p:cNvPr>
          <p:cNvSpPr/>
          <p:nvPr/>
        </p:nvSpPr>
        <p:spPr>
          <a:xfrm>
            <a:off x="7811440" y="4945982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3B39E4-79B9-5240-BC3C-93F4A1EE4472}"/>
              </a:ext>
            </a:extLst>
          </p:cNvPr>
          <p:cNvSpPr/>
          <p:nvPr/>
        </p:nvSpPr>
        <p:spPr>
          <a:xfrm>
            <a:off x="6849031" y="5593973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50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48818A-7890-B740-B996-5E6415616F9A}"/>
              </a:ext>
            </a:extLst>
          </p:cNvPr>
          <p:cNvCxnSpPr>
            <a:cxnSpLocks/>
          </p:cNvCxnSpPr>
          <p:nvPr/>
        </p:nvCxnSpPr>
        <p:spPr>
          <a:xfrm>
            <a:off x="5830824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A43FBD5E-6540-0D49-A5B9-9CEAD2C44C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13687" y="4514845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4145776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4145775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84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4145776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4145775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07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8359185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8359184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1AC2FD-F1DE-C24D-8905-3271F0D11109}"/>
              </a:ext>
            </a:extLst>
          </p:cNvPr>
          <p:cNvCxnSpPr>
            <a:cxnSpLocks/>
          </p:cNvCxnSpPr>
          <p:nvPr/>
        </p:nvCxnSpPr>
        <p:spPr>
          <a:xfrm>
            <a:off x="9524280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DA74F9-D004-8449-A221-18F6311DD10F}"/>
              </a:ext>
            </a:extLst>
          </p:cNvPr>
          <p:cNvSpPr/>
          <p:nvPr/>
        </p:nvSpPr>
        <p:spPr>
          <a:xfrm>
            <a:off x="9323291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06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8359185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8359184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1AC2FD-F1DE-C24D-8905-3271F0D11109}"/>
              </a:ext>
            </a:extLst>
          </p:cNvPr>
          <p:cNvCxnSpPr>
            <a:cxnSpLocks/>
          </p:cNvCxnSpPr>
          <p:nvPr/>
        </p:nvCxnSpPr>
        <p:spPr>
          <a:xfrm>
            <a:off x="9524280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DA74F9-D004-8449-A221-18F6311DD10F}"/>
              </a:ext>
            </a:extLst>
          </p:cNvPr>
          <p:cNvSpPr/>
          <p:nvPr/>
        </p:nvSpPr>
        <p:spPr>
          <a:xfrm>
            <a:off x="9323291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63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6187253" y="817315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53" y="817315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84677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48818A-7890-B740-B996-5E6415616F9A}"/>
              </a:ext>
            </a:extLst>
          </p:cNvPr>
          <p:cNvCxnSpPr>
            <a:cxnSpLocks/>
          </p:cNvCxnSpPr>
          <p:nvPr/>
        </p:nvCxnSpPr>
        <p:spPr>
          <a:xfrm>
            <a:off x="5830824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A43FBD5E-6540-0D49-A5B9-9CEAD2C44C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13687" y="4514845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07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6849034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3B39E4-79B9-5240-BC3C-93F4A1EE4472}"/>
              </a:ext>
            </a:extLst>
          </p:cNvPr>
          <p:cNvSpPr/>
          <p:nvPr/>
        </p:nvSpPr>
        <p:spPr>
          <a:xfrm>
            <a:off x="5450539" y="5593973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32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51374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b="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b="0" i="1" smtClean="0"/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1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nor/>
                      </m:rPr>
                      <a:rPr lang="en-US" b="0" i="1" smtClean="0"/>
                      <m:t>p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0287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First world to check: w</a:t>
                </a:r>
                <a:r>
                  <a:rPr lang="en-US" baseline="-25000" dirty="0"/>
                  <a:t>3</a:t>
                </a:r>
                <a:r>
                  <a:rPr lang="en-US" dirty="0"/>
                  <a:t> (by axiom T)</a:t>
                </a:r>
              </a:p>
              <a:p>
                <a:pPr marL="10287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⊮</m:t>
                    </m:r>
                    <m:r>
                      <m:rPr>
                        <m:nor/>
                      </m:rPr>
                      <a:rPr lang="en-US" b="0" i="1" dirty="0" smtClean="0"/>
                      <m:t> </m:t>
                    </m:r>
                    <m:r>
                      <m:rPr>
                        <m:nor/>
                      </m:rPr>
                      <a:rPr lang="en-US" b="0" i="1" dirty="0" smtClean="0"/>
                      <m:t>p</m:t>
                    </m:r>
                  </m:oMath>
                </a14:m>
                <a:endParaRPr lang="en-US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1600"/>
                      <m:t>⊩</m:t>
                    </m:r>
                  </m:oMath>
                </a14:m>
                <a:r>
                  <a:rPr lang="en-US" sz="1600" dirty="0"/>
                  <a:t> p?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1600"/>
                      <m:t>⊩</m:t>
                    </m:r>
                  </m:oMath>
                </a14:m>
                <a:r>
                  <a:rPr lang="en-US" sz="1600" dirty="0"/>
                  <a:t> p?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</a:pPr>
                <a:endParaRPr lang="en-US" sz="1600" dirty="0"/>
              </a:p>
              <a:p>
                <a:pPr lvl="1" indent="0">
                  <a:lnSpc>
                    <a:spcPct val="100000"/>
                  </a:lnSpc>
                  <a:buNone/>
                </a:pPr>
                <a:endParaRPr lang="en-US" b="0" i="1" dirty="0"/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2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51374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3652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1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</a:t>
                </a:r>
                <a:r>
                  <a:rPr lang="en-US" baseline="-25000" dirty="0"/>
                  <a:t>3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p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Agent 1 doesn’t know if agent 2 knows p.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033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2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</a:t>
                </a:r>
                <a:r>
                  <a:rPr lang="en-US" baseline="-25000" dirty="0"/>
                  <a:t>3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p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Agent 2 doesn’t know if agent 1 knows p.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7199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3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</a:t>
                </a:r>
                <a:r>
                  <a:rPr lang="en-US" baseline="-25000" dirty="0"/>
                  <a:t>3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p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Agent 3 can’t access worlds 2 or 1, so it can only reason over world 3, where it knows that agent 2 knows </a:t>
                </a:r>
                <a:r>
                  <a:rPr lang="en-US" sz="2000" i="1" dirty="0"/>
                  <a:t>p</a:t>
                </a:r>
                <a:r>
                  <a:rPr lang="en-US" sz="2000" dirty="0"/>
                  <a:t>.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4859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2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45845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18978</TotalTime>
  <Words>4327</Words>
  <Application>Microsoft Macintosh PowerPoint</Application>
  <PresentationFormat>Widescreen</PresentationFormat>
  <Paragraphs>566</Paragraphs>
  <Slides>51</Slides>
  <Notes>6</Notes>
  <HiddenSlides>11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Logistics</vt:lpstr>
      <vt:lpstr>Context: single decision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Decision Theory </vt:lpstr>
      <vt:lpstr>Goal: Maximize expected utility</vt:lpstr>
      <vt:lpstr>Goal: Maximize expected utility</vt:lpstr>
      <vt:lpstr>Goal: Maximize expected utility</vt:lpstr>
      <vt:lpstr>Goal: Maximize expected utility</vt:lpstr>
      <vt:lpstr>Example: Buying a car</vt:lpstr>
      <vt:lpstr>Example: Buying a car</vt:lpstr>
      <vt:lpstr>Example: Buying a car</vt:lpstr>
      <vt:lpstr>PowerPoint Presentation</vt:lpstr>
      <vt:lpstr>PowerPoint Presentation</vt:lpstr>
      <vt:lpstr>When uncertainty comes from another agent’s actions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130</cp:revision>
  <cp:lastPrinted>2022-03-25T11:06:44Z</cp:lastPrinted>
  <dcterms:created xsi:type="dcterms:W3CDTF">2021-08-30T08:24:49Z</dcterms:created>
  <dcterms:modified xsi:type="dcterms:W3CDTF">2022-03-28T14:36:55Z</dcterms:modified>
</cp:coreProperties>
</file>